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50" r:id="rId2"/>
    <p:sldId id="747" r:id="rId3"/>
    <p:sldId id="754" r:id="rId4"/>
    <p:sldId id="755" r:id="rId5"/>
    <p:sldId id="756" r:id="rId6"/>
    <p:sldId id="757" r:id="rId7"/>
    <p:sldId id="758" r:id="rId8"/>
    <p:sldId id="759" r:id="rId9"/>
    <p:sldId id="760" r:id="rId10"/>
    <p:sldId id="761" r:id="rId11"/>
    <p:sldId id="762" r:id="rId12"/>
    <p:sldId id="763" r:id="rId13"/>
    <p:sldId id="764" r:id="rId14"/>
    <p:sldId id="765" r:id="rId15"/>
    <p:sldId id="603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 autoAdjust="0"/>
    <p:restoredTop sz="92277" autoAdjust="0"/>
  </p:normalViewPr>
  <p:slideViewPr>
    <p:cSldViewPr snapToGrid="0" snapToObjects="1">
      <p:cViewPr varScale="1">
        <p:scale>
          <a:sx n="120" d="100"/>
          <a:sy n="120" d="100"/>
        </p:scale>
        <p:origin x="260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Morning everyone</a:t>
            </a:r>
          </a:p>
          <a:p>
            <a:endParaRPr lang="en-US" dirty="0"/>
          </a:p>
          <a:p>
            <a:r>
              <a:rPr lang="en-US" dirty="0"/>
              <a:t>Today we are looking into control flow in C++.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10/19/20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10/19/20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10/19/20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tsung-wei-huang/cs1410-40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32" y="569799"/>
            <a:ext cx="7980533" cy="2221397"/>
          </a:xfrm>
        </p:spPr>
        <p:txBody>
          <a:bodyPr/>
          <a:lstStyle/>
          <a:p>
            <a:r>
              <a:rPr lang="en-US" sz="4800" dirty="0"/>
              <a:t>Lecture 14: Pointer – Part 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F20315-DE39-3449-AB66-64DCADCD28A4}"/>
              </a:ext>
            </a:extLst>
          </p:cNvPr>
          <p:cNvSpPr txBox="1"/>
          <p:nvPr/>
        </p:nvSpPr>
        <p:spPr>
          <a:xfrm>
            <a:off x="581732" y="2209701"/>
            <a:ext cx="7833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Class page: </a:t>
            </a:r>
            <a:r>
              <a:rPr lang="en-US" sz="2400" dirty="0">
                <a:hlinkClick r:id="rId4"/>
              </a:rPr>
              <a:t>https://github.com/tsung-wei-huang/cs1410-40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B605F0-5543-7546-A6DA-1F66A0074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E659E9-DC0D-634C-9226-C7F75218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Call By Value</a:t>
            </a:r>
          </a:p>
        </p:txBody>
      </p:sp>
      <p:pic>
        <p:nvPicPr>
          <p:cNvPr id="5" name="Picture 1" descr="cpphtp7LOV_07slides_Page_16.png">
            <a:extLst>
              <a:ext uri="{FF2B5EF4-FFF2-40B4-BE49-F238E27FC236}">
                <a16:creationId xmlns:a16="http://schemas.microsoft.com/office/drawing/2014/main" id="{C5428C8D-7B23-7146-A25B-64C66989B2C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19447"/>
          <a:stretch>
            <a:fillRect/>
          </a:stretch>
        </p:blipFill>
        <p:spPr bwMode="auto">
          <a:xfrm>
            <a:off x="647802" y="1238163"/>
            <a:ext cx="7848395" cy="4396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" descr="cpphtp7LOV_07slides_Page_17.png">
            <a:extLst>
              <a:ext uri="{FF2B5EF4-FFF2-40B4-BE49-F238E27FC236}">
                <a16:creationId xmlns:a16="http://schemas.microsoft.com/office/drawing/2014/main" id="{88093A65-989B-E84D-A399-6E340164B11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0" r="19684" b="79738"/>
          <a:stretch>
            <a:fillRect/>
          </a:stretch>
        </p:blipFill>
        <p:spPr bwMode="auto">
          <a:xfrm>
            <a:off x="1331640" y="5713690"/>
            <a:ext cx="6659632" cy="660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0325204-850E-7240-965F-51A30DCBE107}"/>
              </a:ext>
            </a:extLst>
          </p:cNvPr>
          <p:cNvSpPr/>
          <p:nvPr/>
        </p:nvSpPr>
        <p:spPr>
          <a:xfrm>
            <a:off x="1588887" y="1393731"/>
            <a:ext cx="2388476" cy="197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996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359336-6345-5E4D-AA8F-ABF6ED4A6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58ABA7-BB3F-B346-841E-473C3FE9B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do it with Call by Pointer?</a:t>
            </a:r>
          </a:p>
        </p:txBody>
      </p:sp>
      <p:pic>
        <p:nvPicPr>
          <p:cNvPr id="5" name="Picture 1" descr="cpphtp7LOV_07slides_Page_19.png">
            <a:extLst>
              <a:ext uri="{FF2B5EF4-FFF2-40B4-BE49-F238E27FC236}">
                <a16:creationId xmlns:a16="http://schemas.microsoft.com/office/drawing/2014/main" id="{69D723AB-C915-8042-B5A3-4BE8442D0A7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30469"/>
          <a:stretch>
            <a:fillRect/>
          </a:stretch>
        </p:blipFill>
        <p:spPr bwMode="auto">
          <a:xfrm>
            <a:off x="295222" y="1264138"/>
            <a:ext cx="7675267" cy="3658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" descr="cpphtp7LOV_07slides_Page_20.png">
            <a:extLst>
              <a:ext uri="{FF2B5EF4-FFF2-40B4-BE49-F238E27FC236}">
                <a16:creationId xmlns:a16="http://schemas.microsoft.com/office/drawing/2014/main" id="{E5D1A3EC-A4A9-364A-BB77-5A20CAC8FAD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" r="19684" b="60291"/>
          <a:stretch>
            <a:fillRect/>
          </a:stretch>
        </p:blipFill>
        <p:spPr bwMode="auto">
          <a:xfrm>
            <a:off x="327121" y="4875023"/>
            <a:ext cx="7388101" cy="1783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091A8C6-043B-8B42-9F2C-4080E53118D9}"/>
              </a:ext>
            </a:extLst>
          </p:cNvPr>
          <p:cNvSpPr/>
          <p:nvPr/>
        </p:nvSpPr>
        <p:spPr>
          <a:xfrm>
            <a:off x="1259278" y="1414284"/>
            <a:ext cx="2388476" cy="197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092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B9F79D-1ABD-B444-9C02-20E87B3CE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966AA0-42B6-374A-96A8-D92F84BD6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const with Pointer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FDD59B-1310-6743-B41F-78B7E72E0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fr-FR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 </a:t>
            </a:r>
            <a:r>
              <a:rPr lang="fr-FR" altLang="zh-TW" sz="2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nonconstant</a:t>
            </a:r>
            <a:r>
              <a:rPr lang="fr-FR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pointer to </a:t>
            </a:r>
            <a:r>
              <a:rPr lang="fr-FR" altLang="zh-TW" sz="2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nonconstant</a:t>
            </a:r>
            <a:r>
              <a:rPr lang="fr-FR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data </a:t>
            </a:r>
          </a:p>
          <a:p>
            <a:pPr>
              <a:lnSpc>
                <a:spcPct val="95000"/>
              </a:lnSpc>
              <a:spcBef>
                <a:spcPts val="200"/>
              </a:spcBef>
              <a:buFont typeface="Wingdings 3" panose="05040102010807070707" pitchFamily="18" charset="2"/>
              <a:buNone/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	ex: </a:t>
            </a:r>
            <a:r>
              <a:rPr lang="en-US" altLang="zh-TW" sz="2200" dirty="0">
                <a:latin typeface="Lucida Console" panose="020B0609040504020204" pitchFamily="49" charset="0"/>
              </a:rPr>
              <a:t>int *</a:t>
            </a:r>
            <a:r>
              <a:rPr lang="en-US" altLang="zh-TW" sz="2200" dirty="0" err="1">
                <a:latin typeface="Lucida Console" panose="020B0609040504020204" pitchFamily="49" charset="0"/>
              </a:rPr>
              <a:t>myPtr</a:t>
            </a:r>
            <a:r>
              <a:rPr lang="en-US" altLang="zh-TW" sz="2200" dirty="0">
                <a:latin typeface="Lucida Console" panose="020B0609040504020204" pitchFamily="49" charset="0"/>
              </a:rPr>
              <a:t> = &amp;x;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000" dirty="0"/>
              <a:t>Both the address and the data can be changed</a:t>
            </a:r>
            <a:endParaRPr lang="en-US" altLang="zh-TW" sz="2000" dirty="0">
              <a:latin typeface="Lucida Console" panose="020B0609040504020204" pitchFamily="49" charset="0"/>
            </a:endParaRP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 nonconstant pointer to constant data (Fig. 7.10)</a:t>
            </a:r>
          </a:p>
          <a:p>
            <a:pPr>
              <a:lnSpc>
                <a:spcPct val="95000"/>
              </a:lnSpc>
              <a:spcBef>
                <a:spcPts val="200"/>
              </a:spcBef>
              <a:buFont typeface="Wingdings 3" panose="05040102010807070707" pitchFamily="18" charset="2"/>
              <a:buNone/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	ex: </a:t>
            </a:r>
            <a:r>
              <a:rPr lang="en-US" altLang="zh-TW" sz="2200" dirty="0">
                <a:latin typeface="Lucida Console" panose="020B0609040504020204" pitchFamily="49" charset="0"/>
              </a:rPr>
              <a:t>const int *</a:t>
            </a:r>
            <a:r>
              <a:rPr lang="en-US" altLang="zh-TW" sz="2200" dirty="0" err="1">
                <a:latin typeface="Lucida Console" panose="020B0609040504020204" pitchFamily="49" charset="0"/>
              </a:rPr>
              <a:t>myPtr</a:t>
            </a:r>
            <a:r>
              <a:rPr lang="en-US" altLang="zh-TW" sz="2200" dirty="0">
                <a:latin typeface="Lucida Console" panose="020B0609040504020204" pitchFamily="49" charset="0"/>
              </a:rPr>
              <a:t> = &amp;x;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000" dirty="0"/>
              <a:t>Modifiable pointer to a </a:t>
            </a:r>
            <a:r>
              <a:rPr lang="en-US" altLang="zh-TW" sz="1800" b="1" dirty="0">
                <a:latin typeface="Lucida Console" panose="020B0609040504020204" pitchFamily="49" charset="0"/>
              </a:rPr>
              <a:t>const int </a:t>
            </a:r>
            <a:r>
              <a:rPr lang="en-US" altLang="zh-TW" sz="2000" dirty="0"/>
              <a:t>(data are not m</a:t>
            </a:r>
            <a:r>
              <a:rPr lang="en-US" altLang="zh-TW" sz="1800" dirty="0"/>
              <a:t>odifiable)</a:t>
            </a:r>
            <a:endParaRPr lang="en-US" altLang="zh-TW" sz="1800" b="1" dirty="0">
              <a:latin typeface="Lucida Console" panose="020B0609040504020204" pitchFamily="49" charset="0"/>
            </a:endParaRPr>
          </a:p>
          <a:p>
            <a:pPr>
              <a:lnSpc>
                <a:spcPct val="95000"/>
              </a:lnSpc>
            </a:pPr>
            <a:r>
              <a:rPr lang="fr-FR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 constant pointer to </a:t>
            </a:r>
            <a:r>
              <a:rPr lang="fr-FR" altLang="zh-TW" sz="2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nonconstant</a:t>
            </a:r>
            <a:r>
              <a:rPr lang="fr-FR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data (Fig. 7.11)</a:t>
            </a:r>
          </a:p>
          <a:p>
            <a:pPr>
              <a:lnSpc>
                <a:spcPct val="95000"/>
              </a:lnSpc>
              <a:spcBef>
                <a:spcPts val="200"/>
              </a:spcBef>
              <a:buFont typeface="Wingdings 3" panose="05040102010807070707" pitchFamily="18" charset="2"/>
              <a:buNone/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	ex: </a:t>
            </a:r>
            <a:r>
              <a:rPr lang="en-US" altLang="zh-TW" sz="2200" dirty="0">
                <a:latin typeface="Lucida Console" panose="020B0609040504020204" pitchFamily="49" charset="0"/>
              </a:rPr>
              <a:t>int *const </a:t>
            </a:r>
            <a:r>
              <a:rPr lang="en-US" altLang="zh-TW" sz="2200" dirty="0" err="1">
                <a:latin typeface="Lucida Console" panose="020B0609040504020204" pitchFamily="49" charset="0"/>
              </a:rPr>
              <a:t>myPtr</a:t>
            </a:r>
            <a:r>
              <a:rPr lang="en-US" altLang="zh-TW" sz="2200" dirty="0">
                <a:latin typeface="Lucida Console" panose="020B0609040504020204" pitchFamily="49" charset="0"/>
              </a:rPr>
              <a:t> = &amp;x;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000" dirty="0"/>
              <a:t>Constant pointer to an </a:t>
            </a:r>
            <a:r>
              <a:rPr lang="en-US" altLang="zh-TW" sz="1800" b="1" dirty="0">
                <a:latin typeface="Lucida Console" panose="020B0609040504020204" pitchFamily="49" charset="0"/>
              </a:rPr>
              <a:t>int</a:t>
            </a:r>
            <a:r>
              <a:rPr lang="en-US" altLang="zh-TW" sz="1800" dirty="0"/>
              <a:t> </a:t>
            </a:r>
            <a:r>
              <a:rPr lang="en-US" altLang="zh-TW" sz="2000" dirty="0"/>
              <a:t>(data can be changed, but the address cannot)</a:t>
            </a:r>
            <a:endParaRPr lang="en-US" altLang="zh-TW" sz="2000" dirty="0">
              <a:latin typeface="Lucida Console" panose="020B0609040504020204" pitchFamily="49" charset="0"/>
            </a:endParaRP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 constant pointer to constant data (Fig. 7.12)</a:t>
            </a:r>
          </a:p>
          <a:p>
            <a:pPr>
              <a:lnSpc>
                <a:spcPct val="95000"/>
              </a:lnSpc>
              <a:spcBef>
                <a:spcPts val="200"/>
              </a:spcBef>
              <a:buFont typeface="Wingdings 3" panose="05040102010807070707" pitchFamily="18" charset="2"/>
              <a:buNone/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	ex: </a:t>
            </a:r>
            <a:r>
              <a:rPr lang="en-US" altLang="zh-TW" sz="2200" dirty="0">
                <a:latin typeface="Lucida Console" panose="020B0609040504020204" pitchFamily="49" charset="0"/>
              </a:rPr>
              <a:t>const int *const </a:t>
            </a:r>
            <a:r>
              <a:rPr lang="en-US" altLang="zh-TW" sz="2200" dirty="0" err="1">
                <a:latin typeface="Lucida Console" panose="020B0609040504020204" pitchFamily="49" charset="0"/>
              </a:rPr>
              <a:t>Ptr</a:t>
            </a:r>
            <a:r>
              <a:rPr lang="en-US" altLang="zh-TW" sz="2200" dirty="0">
                <a:latin typeface="Lucida Console" panose="020B0609040504020204" pitchFamily="49" charset="0"/>
              </a:rPr>
              <a:t> = &amp;x;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000" dirty="0"/>
              <a:t>Both the address and the data are not modifiable</a:t>
            </a:r>
            <a:endParaRPr lang="en-US" altLang="zh-TW" sz="20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7229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19167B-E5FC-E141-8961-41B9077A7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95B4BA-82E6-204C-8003-1D89B56A5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const pointer</a:t>
            </a:r>
          </a:p>
        </p:txBody>
      </p:sp>
      <p:pic>
        <p:nvPicPr>
          <p:cNvPr id="5" name="Picture 1" descr="cpphtp7LOV_07slides_Page_29.png">
            <a:extLst>
              <a:ext uri="{FF2B5EF4-FFF2-40B4-BE49-F238E27FC236}">
                <a16:creationId xmlns:a16="http://schemas.microsoft.com/office/drawing/2014/main" id="{65BD827E-207C-D145-B783-E66A6298016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32414"/>
          <a:stretch>
            <a:fillRect/>
          </a:stretch>
        </p:blipFill>
        <p:spPr bwMode="auto">
          <a:xfrm>
            <a:off x="289588" y="1316130"/>
            <a:ext cx="8450653" cy="39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205E79F-1898-D04B-B1EF-BBD96066F9DB}"/>
              </a:ext>
            </a:extLst>
          </p:cNvPr>
          <p:cNvSpPr/>
          <p:nvPr/>
        </p:nvSpPr>
        <p:spPr>
          <a:xfrm>
            <a:off x="1354971" y="1520456"/>
            <a:ext cx="2547178" cy="1787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8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C0C3C0-E5D6-B34E-B778-FDD960286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5175EF-6172-6542-82B0-6D036540D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of const pointer</a:t>
            </a:r>
          </a:p>
        </p:txBody>
      </p:sp>
      <p:pic>
        <p:nvPicPr>
          <p:cNvPr id="5" name="Picture 1" descr="cpphtp7LOV_07slides_Page_36.png">
            <a:extLst>
              <a:ext uri="{FF2B5EF4-FFF2-40B4-BE49-F238E27FC236}">
                <a16:creationId xmlns:a16="http://schemas.microsoft.com/office/drawing/2014/main" id="{A954C7D2-594A-FE49-8668-FD44E2C3009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9" r="19684" b="29173"/>
          <a:stretch>
            <a:fillRect/>
          </a:stretch>
        </p:blipFill>
        <p:spPr bwMode="auto">
          <a:xfrm>
            <a:off x="476215" y="1573731"/>
            <a:ext cx="8191570" cy="3462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5321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39EA0D-391C-F344-B81E-77CB63164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5FFA3B-8509-7A4F-B59B-CC42D844C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59BC10-4403-2D4E-845D-A0CC3ADEE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altLang="zh-TW" dirty="0"/>
              <a:t>Pointer</a:t>
            </a:r>
          </a:p>
          <a:p>
            <a:pPr algn="just"/>
            <a:r>
              <a:rPr lang="en-US" altLang="zh-TW" dirty="0"/>
              <a:t>Call by value</a:t>
            </a:r>
          </a:p>
          <a:p>
            <a:pPr algn="just"/>
            <a:r>
              <a:rPr lang="en-US" altLang="zh-TW" dirty="0"/>
              <a:t>Call by reference</a:t>
            </a:r>
          </a:p>
          <a:p>
            <a:pPr algn="just"/>
            <a:r>
              <a:rPr lang="en-US" altLang="zh-TW" dirty="0"/>
              <a:t>Call by address (pointer)</a:t>
            </a:r>
          </a:p>
          <a:p>
            <a:pPr algn="just"/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599588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A29B93-0740-FC4C-91E5-B91D2857A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AC6107-E42D-3E40-A8E3-C623E4D0F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  <p:pic>
        <p:nvPicPr>
          <p:cNvPr id="5" name="Picture 1" descr="cpphtp7LOV_07slides_Page_01.png">
            <a:extLst>
              <a:ext uri="{FF2B5EF4-FFF2-40B4-BE49-F238E27FC236}">
                <a16:creationId xmlns:a16="http://schemas.microsoft.com/office/drawing/2014/main" id="{722C7A4E-3681-3540-8DDD-28B8ACD05703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58" r="23621" b="35655"/>
          <a:stretch/>
        </p:blipFill>
        <p:spPr bwMode="auto">
          <a:xfrm>
            <a:off x="0" y="2211572"/>
            <a:ext cx="9080500" cy="2966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2409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C6A00D-906D-0048-8701-1045EAF8F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693183-432D-2747-AC29-6EBA11560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104DC-E729-6944-A955-75FADD51E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 pointer contains the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memory address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of a variable.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</a:t>
            </a:r>
            <a:r>
              <a:rPr lang="zh-TW" altLang="en-U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variable name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directly references a value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and a pointer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indirectly references a value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Referencing a value through a pointer is called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indirection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endParaRPr lang="zh-TW" altLang="en-US" sz="2400" dirty="0"/>
          </a:p>
        </p:txBody>
      </p:sp>
      <p:pic>
        <p:nvPicPr>
          <p:cNvPr id="5" name="Picture 1" descr="cpphtp7LOV_07slides_Page_03.png">
            <a:extLst>
              <a:ext uri="{FF2B5EF4-FFF2-40B4-BE49-F238E27FC236}">
                <a16:creationId xmlns:a16="http://schemas.microsoft.com/office/drawing/2014/main" id="{4634BC50-D954-404C-84BE-AE21C539AF8B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7" t="6483" r="19684" b="63086"/>
          <a:stretch/>
        </p:blipFill>
        <p:spPr bwMode="auto">
          <a:xfrm>
            <a:off x="533400" y="3776664"/>
            <a:ext cx="8382000" cy="2028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72877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D7D7AF-1207-AC44-8D03-C956F7210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558D13-2344-5B49-B5F8-043F18CC9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a Pointer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A7C016-E637-C84B-99E5-D9A9AF428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declaration </a:t>
            </a:r>
          </a:p>
          <a:p>
            <a:pPr lvl="2">
              <a:lnSpc>
                <a:spcPct val="95000"/>
              </a:lnSpc>
              <a:buFont typeface="Wingdings" panose="05000000000000000000" pitchFamily="2" charset="2"/>
              <a:buChar char="Ø"/>
            </a:pPr>
            <a:r>
              <a:rPr lang="en-US" altLang="zh-TW" sz="1900" dirty="0">
                <a:solidFill>
                  <a:srgbClr val="0000FF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 *</a:t>
            </a:r>
            <a:r>
              <a:rPr lang="en-US" altLang="zh-TW" sz="19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countPtr</a:t>
            </a:r>
            <a:r>
              <a:rPr lang="en-US" altLang="zh-TW" sz="1900" dirty="0">
                <a:solidFill>
                  <a:srgbClr val="000000"/>
                </a:solidFill>
                <a:latin typeface="Lucida Console" panose="020B0609040504020204" pitchFamily="49" charset="0"/>
              </a:rPr>
              <a:t>, count;</a:t>
            </a:r>
          </a:p>
          <a:p>
            <a:pPr>
              <a:lnSpc>
                <a:spcPct val="95000"/>
              </a:lnSpc>
              <a:buNone/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	declares the variable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countPtr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to be of type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*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(i.e., a pointer to an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value)</a:t>
            </a:r>
          </a:p>
          <a:p>
            <a:pPr lvl="1">
              <a:lnSpc>
                <a:spcPct val="95000"/>
              </a:lnSpc>
              <a:spcBef>
                <a:spcPts val="600"/>
              </a:spcBef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Read as “</a:t>
            </a:r>
            <a:r>
              <a:rPr lang="en-US" altLang="zh-TW" sz="21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countPtr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is a pointer to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.”</a:t>
            </a:r>
          </a:p>
          <a:p>
            <a:pPr lvl="1">
              <a:lnSpc>
                <a:spcPct val="95000"/>
              </a:lnSpc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Variable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count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 in the preceding declaration is declared to be an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, not a pointer to an 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>
              <a:lnSpc>
                <a:spcPct val="95000"/>
              </a:lnSpc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Each variable being declared as a pointer must be preceded by an asterisk (</a:t>
            </a:r>
            <a:r>
              <a:rPr lang="en-US" altLang="zh-TW" sz="2100" dirty="0">
                <a:solidFill>
                  <a:srgbClr val="000000"/>
                </a:solidFill>
                <a:latin typeface="Lucida Console" panose="020B0609040504020204" pitchFamily="49" charset="0"/>
              </a:rPr>
              <a:t>*</a:t>
            </a: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).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When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*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appears in a declaration, it isn’t an operator; rather, it indicates that the variable being declared is a pointer.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Pointers can be declared to point to objects of any data type.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88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C7E006-B545-3C46-8BE5-ADC8F6F9F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BB3CC4-8D60-8F45-BF69-3708EFC0A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of a Pointer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968A5-56C9-4E45-99FB-56BDA78DB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Pointers should be initialized either when they’re declared or in an assignment.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 pointer may be initialized to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NULL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or an address of the corresponding type.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 pointer with the value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or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NULL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points to nothing and is known as a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null pointer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 value 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0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is the only integer value that can be assigned directly to a pointer variable.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316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64984D-9F15-F640-B0C5-0A0DCB77B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84C027-A2E3-1145-83B1-98777695A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Operator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DA0278-3C7F-E74A-956D-47E7B0AD2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address operator (</a:t>
            </a:r>
            <a:r>
              <a:rPr lang="en-US" altLang="zh-TW" sz="2500" dirty="0">
                <a:solidFill>
                  <a:srgbClr val="0000FF"/>
                </a:solidFill>
                <a:latin typeface="LucidaSansTypewriter" pitchFamily="49" charset="0"/>
              </a:rPr>
              <a:t>&amp;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is a unary operator that obtains the memory address of its operand.</a:t>
            </a:r>
          </a:p>
          <a:p>
            <a:pPr lvl="1">
              <a:lnSpc>
                <a:spcPct val="95000"/>
              </a:lnSpc>
            </a:pPr>
            <a:r>
              <a:rPr lang="en-US" altLang="zh-TW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Cannot be applied to constants or to expressions that do not result in references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Assuming the declarations</a:t>
            </a:r>
          </a:p>
          <a:p>
            <a:pPr lvl="2">
              <a:lnSpc>
                <a:spcPct val="95000"/>
              </a:lnSpc>
            </a:pPr>
            <a:r>
              <a:rPr lang="es-ES" altLang="zh-TW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int</a:t>
            </a:r>
            <a:r>
              <a:rPr lang="es-E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 = </a:t>
            </a:r>
            <a:r>
              <a:rPr lang="es-ES" altLang="zh-TW" dirty="0">
                <a:solidFill>
                  <a:srgbClr val="128AFF"/>
                </a:solidFill>
                <a:latin typeface="Lucida Console" panose="020B0609040504020204" pitchFamily="49" charset="0"/>
              </a:rPr>
              <a:t>5</a:t>
            </a:r>
            <a:r>
              <a:rPr lang="es-E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s-ES" altLang="zh-TW" dirty="0">
                <a:solidFill>
                  <a:srgbClr val="00BF00"/>
                </a:solidFill>
                <a:latin typeface="Lucida Console" panose="020B0609040504020204" pitchFamily="49" charset="0"/>
              </a:rPr>
              <a:t>// declare variable y</a:t>
            </a:r>
            <a:br>
              <a:rPr lang="es-ES" altLang="zh-TW" dirty="0">
                <a:solidFill>
                  <a:srgbClr val="00BF00"/>
                </a:solidFill>
                <a:latin typeface="Lucida Console" panose="020B0609040504020204" pitchFamily="49" charset="0"/>
              </a:rPr>
            </a:br>
            <a:r>
              <a:rPr lang="es-ES" altLang="zh-TW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int</a:t>
            </a:r>
            <a:r>
              <a:rPr lang="es-E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*</a:t>
            </a:r>
            <a:r>
              <a:rPr lang="es-E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yPtr</a:t>
            </a:r>
            <a:r>
              <a:rPr lang="es-E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s-ES" altLang="zh-TW" dirty="0">
                <a:solidFill>
                  <a:srgbClr val="00BF00"/>
                </a:solidFill>
                <a:latin typeface="Lucida Console" panose="020B0609040504020204" pitchFamily="49" charset="0"/>
              </a:rPr>
              <a:t>// declare pointer variable </a:t>
            </a:r>
            <a:r>
              <a:rPr lang="es-ES" altLang="zh-TW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yPtr</a:t>
            </a:r>
            <a:endParaRPr lang="es-ES" altLang="zh-TW" dirty="0">
              <a:solidFill>
                <a:srgbClr val="00BF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5000"/>
              </a:lnSpc>
              <a:buNone/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	the following statement assigns the address of the variable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to pointer variable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yPtr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2">
              <a:lnSpc>
                <a:spcPct val="95000"/>
              </a:lnSpc>
            </a:pP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yPtr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&amp;y; </a:t>
            </a:r>
            <a:r>
              <a:rPr lang="en-US" altLang="zh-TW" dirty="0">
                <a:solidFill>
                  <a:srgbClr val="00BF00"/>
                </a:solidFill>
                <a:latin typeface="Lucida Console" panose="020B0609040504020204" pitchFamily="49" charset="0"/>
              </a:rPr>
              <a:t>// assign address of y to </a:t>
            </a:r>
            <a:r>
              <a:rPr lang="en-US" altLang="zh-TW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yPtr</a:t>
            </a:r>
            <a:endParaRPr lang="en-US" altLang="zh-TW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943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7C1F0D-3DE3-A34F-B9DA-C8BBE5816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46F1DA-970D-A143-B752-5D233D3EE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Operator (cont’d)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5B71EA-F677-F540-A336-374A02428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Assume the integer variable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stored at memory location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600000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pointer variable 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yPtr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stored at memory location 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500000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lnSpc>
                <a:spcPct val="95000"/>
              </a:lnSpc>
            </a:pP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The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500" dirty="0">
                <a:solidFill>
                  <a:srgbClr val="0000FF"/>
                </a:solidFill>
                <a:latin typeface="LucidaSansTypewriter" pitchFamily="49" charset="0"/>
              </a:rPr>
              <a:t>*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 operator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, commonly referred to as the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indirection operator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or </a:t>
            </a:r>
            <a:r>
              <a:rPr lang="en-US" altLang="zh-TW" sz="2500" dirty="0">
                <a:solidFill>
                  <a:srgbClr val="0000FF"/>
                </a:solidFill>
                <a:latin typeface="Times New Roman" panose="02020603050405020304" pitchFamily="18" charset="0"/>
              </a:rPr>
              <a:t>dereferencing operator</a:t>
            </a:r>
            <a:r>
              <a:rPr lang="en-US" altLang="zh-TW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, returns a synonym for the object to which its pointer operand points.</a:t>
            </a:r>
          </a:p>
          <a:p>
            <a:pPr lvl="1">
              <a:lnSpc>
                <a:spcPct val="95000"/>
              </a:lnSpc>
            </a:pPr>
            <a:r>
              <a:rPr lang="en-US" altLang="zh-TW" sz="2100" dirty="0">
                <a:solidFill>
                  <a:srgbClr val="000000"/>
                </a:solidFill>
                <a:latin typeface="Times New Roman" panose="02020603050405020304" pitchFamily="18" charset="0"/>
              </a:rPr>
              <a:t>Called </a:t>
            </a:r>
            <a:r>
              <a:rPr lang="en-US" altLang="zh-TW" sz="2100" dirty="0">
                <a:solidFill>
                  <a:srgbClr val="0000FF"/>
                </a:solidFill>
                <a:latin typeface="Times New Roman" panose="02020603050405020304" pitchFamily="18" charset="0"/>
              </a:rPr>
              <a:t>dereferencing a pointer</a:t>
            </a:r>
          </a:p>
          <a:p>
            <a:pPr>
              <a:lnSpc>
                <a:spcPct val="95000"/>
              </a:lnSpc>
            </a:pP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yPtr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 = 600000; *</a:t>
            </a:r>
            <a:r>
              <a:rPr lang="en-US" altLang="zh-TW" sz="25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yPtr</a:t>
            </a:r>
            <a:r>
              <a:rPr lang="en-US" altLang="zh-TW" sz="2500" dirty="0">
                <a:solidFill>
                  <a:srgbClr val="000000"/>
                </a:solidFill>
                <a:latin typeface="Lucida Console" panose="020B0609040504020204" pitchFamily="49" charset="0"/>
              </a:rPr>
              <a:t> = 5;</a:t>
            </a:r>
          </a:p>
          <a:p>
            <a:endParaRPr lang="zh-TW" altLang="en-US" dirty="0"/>
          </a:p>
          <a:p>
            <a:endParaRPr lang="en-US" dirty="0"/>
          </a:p>
        </p:txBody>
      </p:sp>
      <p:pic>
        <p:nvPicPr>
          <p:cNvPr id="5" name="Picture 1" descr="cpphtp7LOV_07slides_Page_08.png">
            <a:extLst>
              <a:ext uri="{FF2B5EF4-FFF2-40B4-BE49-F238E27FC236}">
                <a16:creationId xmlns:a16="http://schemas.microsoft.com/office/drawing/2014/main" id="{AB8C777E-1D18-3E46-97F0-EBC108F1A71D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7" t="6483" r="21652" b="77604"/>
          <a:stretch/>
        </p:blipFill>
        <p:spPr bwMode="auto">
          <a:xfrm>
            <a:off x="522288" y="5068798"/>
            <a:ext cx="8164512" cy="1060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2568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3127A7-AAB0-854C-A77F-33A49087A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A137AC-0F10-2441-A156-790DFEFBE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8" name="Picture 1" descr="cpphtp7LOV_07slides_Page_13.png">
            <a:extLst>
              <a:ext uri="{FF2B5EF4-FFF2-40B4-BE49-F238E27FC236}">
                <a16:creationId xmlns:a16="http://schemas.microsoft.com/office/drawing/2014/main" id="{D33F6360-4407-684D-B412-F1E955938F9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3" r="19684" b="22690"/>
          <a:stretch>
            <a:fillRect/>
          </a:stretch>
        </p:blipFill>
        <p:spPr bwMode="auto">
          <a:xfrm>
            <a:off x="251520" y="1122212"/>
            <a:ext cx="7760795" cy="4156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" descr="cpphtp7LOV_07slides_Page_14.png">
            <a:extLst>
              <a:ext uri="{FF2B5EF4-FFF2-40B4-BE49-F238E27FC236}">
                <a16:creationId xmlns:a16="http://schemas.microsoft.com/office/drawing/2014/main" id="{F66976B7-B53C-9149-A139-6AA38FCF362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0" r="19684" b="59642"/>
          <a:stretch>
            <a:fillRect/>
          </a:stretch>
        </p:blipFill>
        <p:spPr bwMode="auto">
          <a:xfrm>
            <a:off x="1319808" y="5173915"/>
            <a:ext cx="6300192" cy="158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7ECBF04-656B-134E-B162-8627843ECC8C}"/>
              </a:ext>
            </a:extLst>
          </p:cNvPr>
          <p:cNvSpPr/>
          <p:nvPr/>
        </p:nvSpPr>
        <p:spPr>
          <a:xfrm>
            <a:off x="1184850" y="1254795"/>
            <a:ext cx="2388476" cy="197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圓角矩形 7">
            <a:extLst>
              <a:ext uri="{FF2B5EF4-FFF2-40B4-BE49-F238E27FC236}">
                <a16:creationId xmlns:a16="http://schemas.microsoft.com/office/drawing/2014/main" id="{D05AAF7B-2BE5-D547-B741-7741DC514F16}"/>
              </a:ext>
            </a:extLst>
          </p:cNvPr>
          <p:cNvSpPr/>
          <p:nvPr/>
        </p:nvSpPr>
        <p:spPr>
          <a:xfrm>
            <a:off x="4625280" y="1404401"/>
            <a:ext cx="4267200" cy="990600"/>
          </a:xfrm>
          <a:prstGeom prst="roundRect">
            <a:avLst/>
          </a:prstGeom>
          <a:solidFill>
            <a:srgbClr val="66F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TW" sz="2600" dirty="0">
                <a:solidFill>
                  <a:srgbClr val="800080"/>
                </a:solidFill>
                <a:latin typeface="Times New Roman" pitchFamily="18" charset="0"/>
                <a:ea typeface="新細明體" charset="-120"/>
              </a:rPr>
              <a:t>The </a:t>
            </a:r>
            <a:r>
              <a:rPr lang="en-US" altLang="zh-TW" sz="2600" dirty="0">
                <a:solidFill>
                  <a:srgbClr val="800080"/>
                </a:solidFill>
                <a:latin typeface="Lucida Console" pitchFamily="49" charset="0"/>
                <a:ea typeface="新細明體" charset="-120"/>
              </a:rPr>
              <a:t>&amp;</a:t>
            </a:r>
            <a:r>
              <a:rPr lang="en-US" altLang="zh-TW" sz="2600" dirty="0">
                <a:solidFill>
                  <a:srgbClr val="800080"/>
                </a:solidFill>
                <a:latin typeface="Times New Roman" pitchFamily="18" charset="0"/>
                <a:ea typeface="新細明體" charset="-120"/>
              </a:rPr>
              <a:t> and </a:t>
            </a:r>
            <a:r>
              <a:rPr lang="en-US" altLang="zh-TW" sz="2600" dirty="0">
                <a:solidFill>
                  <a:srgbClr val="800080"/>
                </a:solidFill>
                <a:latin typeface="Lucida Console" pitchFamily="49" charset="0"/>
                <a:ea typeface="新細明體" charset="-120"/>
              </a:rPr>
              <a:t>*</a:t>
            </a:r>
            <a:r>
              <a:rPr lang="en-US" altLang="zh-TW" sz="2600" dirty="0">
                <a:solidFill>
                  <a:srgbClr val="800080"/>
                </a:solidFill>
                <a:latin typeface="Times New Roman" pitchFamily="18" charset="0"/>
                <a:ea typeface="新細明體" charset="-120"/>
              </a:rPr>
              <a:t> operators are inverses of one another.</a:t>
            </a:r>
            <a:endParaRPr lang="zh-TW" altLang="en-US" sz="2600" dirty="0">
              <a:solidFill>
                <a:srgbClr val="800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5740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5C80BE-8E09-784B-8CB3-3C8F48342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F4BD0D-F8D2-EA4F-8CD7-D21DD0629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 by Pointer (address)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25EC4-0FEF-1046-8B15-DC3C94E56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There are three ways in C++ to pass arguments to a function—pass-by-value,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pass-by-reference with reference arguments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zh-TW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pass-by-reference with pointer arguments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We explain pass-by-reference with pointer arguments (pass by pointer)</a:t>
            </a:r>
            <a:endParaRPr lang="en-US" altLang="zh-TW" sz="22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Pointers, like references, can be used to modify the variables in the caller or to pass pointers to large data objects to avoid the overhead of being passed by value.</a:t>
            </a:r>
          </a:p>
          <a:p>
            <a:pPr>
              <a:spcBef>
                <a:spcPts val="60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In C++, you can use pointers and the indirection operator (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*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) to accomplish pass-by-reference.</a:t>
            </a:r>
          </a:p>
          <a:p>
            <a:endParaRPr lang="zh-TW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748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6452</TotalTime>
  <Words>714</Words>
  <Application>Microsoft Macintosh PowerPoint</Application>
  <PresentationFormat>On-screen Show (4:3)</PresentationFormat>
  <Paragraphs>84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LucidaSansTypewriter</vt:lpstr>
      <vt:lpstr>San Serif</vt:lpstr>
      <vt:lpstr>San Serif</vt:lpstr>
      <vt:lpstr>Sen sarif</vt:lpstr>
      <vt:lpstr>Arial</vt:lpstr>
      <vt:lpstr>Calibri</vt:lpstr>
      <vt:lpstr>Lucida Console</vt:lpstr>
      <vt:lpstr>Times New Roman</vt:lpstr>
      <vt:lpstr>Wingdings</vt:lpstr>
      <vt:lpstr>Wingdings 3</vt:lpstr>
      <vt:lpstr>Office Theme</vt:lpstr>
      <vt:lpstr>Lecture 14: Pointer – Part I</vt:lpstr>
      <vt:lpstr>Learning Objective</vt:lpstr>
      <vt:lpstr>Introduction</vt:lpstr>
      <vt:lpstr>Declaring a Pointer</vt:lpstr>
      <vt:lpstr>Value of a Pointer</vt:lpstr>
      <vt:lpstr>Pointer Operator</vt:lpstr>
      <vt:lpstr>Pointer Operator (cont’d)</vt:lpstr>
      <vt:lpstr>Example</vt:lpstr>
      <vt:lpstr>Pass by Pointer (address)</vt:lpstr>
      <vt:lpstr>Recap: Call By Value</vt:lpstr>
      <vt:lpstr>How to do it with Call by Pointer?</vt:lpstr>
      <vt:lpstr>Using const with Pointer</vt:lpstr>
      <vt:lpstr>Example of const pointer</vt:lpstr>
      <vt:lpstr>Example of const pointer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Huang, Tsung-Wei</cp:lastModifiedBy>
  <cp:revision>611</cp:revision>
  <dcterms:created xsi:type="dcterms:W3CDTF">2020-01-09T06:22:26Z</dcterms:created>
  <dcterms:modified xsi:type="dcterms:W3CDTF">2020-10-21T03:20:18Z</dcterms:modified>
</cp:coreProperties>
</file>